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60" r:id="rId2"/>
    <p:sldId id="270" r:id="rId3"/>
    <p:sldId id="256" r:id="rId4"/>
    <p:sldId id="257" r:id="rId5"/>
    <p:sldId id="261" r:id="rId6"/>
    <p:sldId id="268" r:id="rId7"/>
    <p:sldId id="262" r:id="rId8"/>
    <p:sldId id="265" r:id="rId9"/>
    <p:sldId id="263" r:id="rId10"/>
    <p:sldId id="276" r:id="rId11"/>
    <p:sldId id="277" r:id="rId12"/>
    <p:sldId id="278" r:id="rId13"/>
    <p:sldId id="279" r:id="rId14"/>
    <p:sldId id="275" r:id="rId15"/>
    <p:sldId id="271" r:id="rId16"/>
    <p:sldId id="273" r:id="rId17"/>
    <p:sldId id="266" r:id="rId18"/>
    <p:sldId id="272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365" autoAdjust="0"/>
  </p:normalViewPr>
  <p:slideViewPr>
    <p:cSldViewPr>
      <p:cViewPr>
        <p:scale>
          <a:sx n="57" d="100"/>
          <a:sy n="57" d="100"/>
        </p:scale>
        <p:origin x="-1128" y="-2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C401FA-2D27-4F45-A876-BD49387BF329}" type="datetimeFigureOut">
              <a:rPr lang="ru-RU" smtClean="0"/>
              <a:pPr/>
              <a:t>30.10.2019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716217-6309-48D6-A645-EAD44CB812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8308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716217-6309-48D6-A645-EAD44CB8128D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10197-07A7-4631-9695-6D7F4BC99FAA}" type="datetimeFigureOut">
              <a:rPr lang="ru-RU" smtClean="0"/>
              <a:pPr/>
              <a:t>30.10.2019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78D52-32DA-42A7-8976-270BF693B5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10197-07A7-4631-9695-6D7F4BC99FAA}" type="datetimeFigureOut">
              <a:rPr lang="ru-RU" smtClean="0"/>
              <a:pPr/>
              <a:t>30.10.2019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78D52-32DA-42A7-8976-270BF693B5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10197-07A7-4631-9695-6D7F4BC99FAA}" type="datetimeFigureOut">
              <a:rPr lang="ru-RU" smtClean="0"/>
              <a:pPr/>
              <a:t>30.10.2019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78D52-32DA-42A7-8976-270BF693B5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10197-07A7-4631-9695-6D7F4BC99FAA}" type="datetimeFigureOut">
              <a:rPr lang="ru-RU" smtClean="0"/>
              <a:pPr/>
              <a:t>30.10.2019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78D52-32DA-42A7-8976-270BF693B5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10197-07A7-4631-9695-6D7F4BC99FAA}" type="datetimeFigureOut">
              <a:rPr lang="ru-RU" smtClean="0"/>
              <a:pPr/>
              <a:t>30.10.2019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78D52-32DA-42A7-8976-270BF693B5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10197-07A7-4631-9695-6D7F4BC99FAA}" type="datetimeFigureOut">
              <a:rPr lang="ru-RU" smtClean="0"/>
              <a:pPr/>
              <a:t>30.10.2019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78D52-32DA-42A7-8976-270BF693B5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10197-07A7-4631-9695-6D7F4BC99FAA}" type="datetimeFigureOut">
              <a:rPr lang="ru-RU" smtClean="0"/>
              <a:pPr/>
              <a:t>30.10.2019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78D52-32DA-42A7-8976-270BF693B5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10197-07A7-4631-9695-6D7F4BC99FAA}" type="datetimeFigureOut">
              <a:rPr lang="ru-RU" smtClean="0"/>
              <a:pPr/>
              <a:t>30.10.2019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78D52-32DA-42A7-8976-270BF693B5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10197-07A7-4631-9695-6D7F4BC99FAA}" type="datetimeFigureOut">
              <a:rPr lang="ru-RU" smtClean="0"/>
              <a:pPr/>
              <a:t>30.10.2019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78D52-32DA-42A7-8976-270BF693B5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10197-07A7-4631-9695-6D7F4BC99FAA}" type="datetimeFigureOut">
              <a:rPr lang="ru-RU" smtClean="0"/>
              <a:pPr/>
              <a:t>30.10.2019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78D52-32DA-42A7-8976-270BF693B5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10197-07A7-4631-9695-6D7F4BC99FAA}" type="datetimeFigureOut">
              <a:rPr lang="ru-RU" smtClean="0"/>
              <a:pPr/>
              <a:t>30.10.2019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78D52-32DA-42A7-8976-270BF693B5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0197-07A7-4631-9695-6D7F4BC99FAA}" type="datetimeFigureOut">
              <a:rPr lang="ru-RU" smtClean="0"/>
              <a:pPr/>
              <a:t>30.10.2019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78D52-32DA-42A7-8976-270BF693B56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ildberries.ru/catalog/1167894/detail.aspx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214281" y="160338"/>
            <a:ext cx="8929719" cy="1952426"/>
          </a:xfrm>
        </p:spPr>
        <p:txBody>
          <a:bodyPr>
            <a:normAutofit fontScale="90000"/>
          </a:bodyPr>
          <a:lstStyle/>
          <a:p>
            <a:pPr lvl="0" fontAlgn="base">
              <a:spcAft>
                <a:spcPct val="0"/>
              </a:spcAft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МАДОУ «Детский сад №173 « Росинка» </a:t>
            </a: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комбинированного вида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3100" b="1" dirty="0" err="1">
                <a:solidFill>
                  <a:srgbClr val="FF0000"/>
                </a:solidFill>
              </a:rPr>
              <a:t>Л</a:t>
            </a:r>
            <a:r>
              <a:rPr lang="ru-RU" sz="3100" b="1" dirty="0" err="1" smtClean="0">
                <a:solidFill>
                  <a:srgbClr val="FF0000"/>
                </a:solidFill>
              </a:rPr>
              <a:t>эпбук</a:t>
            </a:r>
            <a:r>
              <a:rPr lang="ru-RU" sz="3100" dirty="0"/>
              <a:t> </a:t>
            </a:r>
            <a:r>
              <a:rPr lang="ru-RU" sz="3100" b="1" dirty="0">
                <a:solidFill>
                  <a:srgbClr val="002060"/>
                </a:solidFill>
              </a:rPr>
              <a:t>как средство развития </a:t>
            </a:r>
            <a:r>
              <a:rPr lang="ru-RU" sz="3100" b="1" dirty="0" smtClean="0">
                <a:solidFill>
                  <a:srgbClr val="002060"/>
                </a:solidFill>
              </a:rPr>
              <a:t>познавательных и речевых </a:t>
            </a:r>
            <a:r>
              <a:rPr lang="ru-RU" sz="3100" b="1" dirty="0">
                <a:solidFill>
                  <a:srgbClr val="002060"/>
                </a:solidFill>
              </a:rPr>
              <a:t>способностей детей дошкольного возраста</a:t>
            </a:r>
          </a:p>
        </p:txBody>
      </p:sp>
      <p:sp>
        <p:nvSpPr>
          <p:cNvPr id="10242" name="AutoShape 2" descr="Картинки по запросу рамки к  к презентации скачат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4" name="AutoShape 4" descr="Картинки по запросу рамки к  к презентации скачат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6" name="AutoShape 6" descr="Картинки по запросу рамки к  к презентации скачат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" name="Рисунок 13" descr="babochka-5.pn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19900362" flipH="1">
            <a:off x="8091588" y="3814438"/>
            <a:ext cx="920354" cy="788875"/>
          </a:xfrm>
          <a:prstGeom prst="rect">
            <a:avLst/>
          </a:prstGeom>
        </p:spPr>
      </p:pic>
      <p:sp>
        <p:nvSpPr>
          <p:cNvPr id="10258" name="AutoShape 18" descr="Картинки по запросу бабочки на прозрачном фоне скачат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60" name="AutoShape 20" descr="Картинки по запросу бабочки на прозрачном фоне скачат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7" name="Picture 8" descr="https://img-fotki.yandex.ru/get/9805/37366204.57d/0_124e90_51082d6d_ori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 flipH="1">
            <a:off x="7643834" y="4429132"/>
            <a:ext cx="1357322" cy="2428868"/>
          </a:xfrm>
          <a:prstGeom prst="rect">
            <a:avLst/>
          </a:prstGeom>
          <a:noFill/>
        </p:spPr>
      </p:pic>
      <p:sp>
        <p:nvSpPr>
          <p:cNvPr id="30" name="TextBox 29"/>
          <p:cNvSpPr txBox="1"/>
          <p:nvPr/>
        </p:nvSpPr>
        <p:spPr>
          <a:xfrm>
            <a:off x="4142004" y="5013176"/>
            <a:ext cx="41447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Воспитатели: 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Мухамадеева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Л.Л</a:t>
            </a:r>
          </a:p>
          <a:p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Асеева В.П.</a:t>
            </a:r>
          </a:p>
          <a:p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Учитель-логопед:Корепанова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Т.Б.</a:t>
            </a:r>
          </a:p>
          <a:p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</a:t>
            </a:r>
          </a:p>
          <a:p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2019г.</a:t>
            </a:r>
          </a:p>
        </p:txBody>
      </p:sp>
      <p:pic>
        <p:nvPicPr>
          <p:cNvPr id="17" name="Picture 2" descr="http://img0.liveinternet.ru/images/attach/c/3/83/444/83444166_large_0_540ab_1092d7c6_L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4834908" flipV="1">
            <a:off x="2787819" y="5921467"/>
            <a:ext cx="861800" cy="879037"/>
          </a:xfrm>
          <a:prstGeom prst="rect">
            <a:avLst/>
          </a:prstGeom>
          <a:noFill/>
        </p:spPr>
      </p:pic>
      <p:pic>
        <p:nvPicPr>
          <p:cNvPr id="1026" name="Picture 2" descr="C:\Users\админ\Desktop\Таня\IMG_20191028_11572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12" y="2112764"/>
            <a:ext cx="4176464" cy="2661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1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user\Desktop\фото\IMG_20191030_1208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0832"/>
            <a:ext cx="3203848" cy="2678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user\Desktop\фото\IMG_20191030_1210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368245"/>
            <a:ext cx="3552394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\Desktop\фото\IMG_20191030_12072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001" y="4077071"/>
            <a:ext cx="3875923" cy="2696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479635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35962" y="188640"/>
            <a:ext cx="4728525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Практические примеры использования деревянных </a:t>
            </a:r>
            <a:r>
              <a:rPr lang="ru-RU" alt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пазл</a:t>
            </a:r>
            <a:r>
              <a:rPr lang="ru-RU" alt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 algn="ctr"/>
            <a:r>
              <a:rPr lang="ru-RU" alt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Дифференциация </a:t>
            </a:r>
            <a:r>
              <a:rPr lang="ru-RU" alt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Р-Л</a:t>
            </a:r>
            <a:endParaRPr lang="ru-RU" altLang="ru-RU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alt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Подгрупповое </a:t>
            </a:r>
            <a:r>
              <a:rPr lang="ru-RU" alt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занятие</a:t>
            </a:r>
            <a:br>
              <a:rPr lang="ru-RU" alt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b="1" dirty="0" smtClean="0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  <a:t>Дети выбирают себе  животных, с которыми</a:t>
            </a:r>
          </a:p>
          <a:p>
            <a:pPr algn="ctr"/>
            <a:r>
              <a:rPr lang="ru-RU" altLang="ru-RU" b="1" dirty="0" smtClean="0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  <a:t>будут играть в футбол. Затем  находят мячи  со своим звуком «л» или «р», проговаривают их, набирают себе в чашечку столько теннисных мячей, сколько нашли карточек и задувают их в ворота .</a:t>
            </a:r>
            <a:br>
              <a:rPr lang="ru-RU" altLang="ru-RU" b="1" dirty="0" smtClean="0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200" b="1" dirty="0" smtClean="0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 sz="3200" b="1" dirty="0">
              <a:solidFill>
                <a:srgbClr val="99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9699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2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фото\IMG_20191030_12265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6" y="2004523"/>
            <a:ext cx="3490063" cy="2594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004523"/>
            <a:ext cx="3312368" cy="2594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 descr="C:\Users\user\Desktop\фото\IMG_20191030_12261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0330" y="3717032"/>
            <a:ext cx="3450016" cy="314096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83568" y="188641"/>
            <a:ext cx="8581576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Дидактическая игра</a:t>
            </a:r>
          </a:p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« Какое животное быстрее закроет 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свой 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домик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»</a:t>
            </a:r>
          </a:p>
          <a:p>
            <a:pPr algn="ctr"/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Цель игры: Автоматизация звука</a:t>
            </a:r>
            <a:endParaRPr lang="ru-RU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51214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2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user\Desktop\фото\IMG_20191030_12334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859" y="836712"/>
            <a:ext cx="4164811" cy="3123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" y="116632"/>
            <a:ext cx="467966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Дидактическая игра </a:t>
            </a:r>
          </a:p>
          <a:p>
            <a:pPr algn="ctr"/>
            <a:r>
              <a:rPr lang="ru-RU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« Накорми свое животное»</a:t>
            </a:r>
            <a:endParaRPr lang="ru-RU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076" name="Picture 4" descr="C:\Users\user\Desktop\фото\IMG_20191030_13073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23493">
            <a:off x="970916" y="3985753"/>
            <a:ext cx="2173260" cy="289768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user\Desktop\фото\IMG_20191030_13080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2155">
            <a:off x="5811769" y="1093525"/>
            <a:ext cx="2371636" cy="257495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6482" y="3449499"/>
            <a:ext cx="4670425" cy="334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79665" y="138320"/>
            <a:ext cx="446433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Дидактическая игра</a:t>
            </a:r>
          </a:p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«Музыкальные слоники»</a:t>
            </a:r>
            <a:endParaRPr lang="ru-RU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94074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2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фото\IMG_20191030_1301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780928"/>
            <a:ext cx="4608512" cy="3645023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Desktop\фото\IMG_20191030_12595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002"/>
            <a:ext cx="4019939" cy="344700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860032" y="476672"/>
            <a:ext cx="396044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Дидактическая игра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2967334"/>
            <a:ext cx="3240360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32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3200" b="1" cap="all" spc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«Пройти через мостик»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90853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116632"/>
            <a:ext cx="698477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                               Камешки </a:t>
            </a:r>
            <a:r>
              <a:rPr lang="ru-RU" sz="3200" b="1" dirty="0">
                <a:solidFill>
                  <a:srgbClr val="FF0000"/>
                </a:solidFill>
              </a:rPr>
              <a:t> </a:t>
            </a:r>
            <a:endParaRPr lang="ru-RU" sz="3200" b="1" dirty="0" smtClean="0">
              <a:solidFill>
                <a:srgbClr val="FF0000"/>
              </a:solidFill>
            </a:endParaRPr>
          </a:p>
          <a:p>
            <a:r>
              <a:rPr lang="ru-RU" sz="2400" b="1" dirty="0" smtClean="0">
                <a:solidFill>
                  <a:srgbClr val="7030A0"/>
                </a:solidFill>
              </a:rPr>
              <a:t>интересный</a:t>
            </a:r>
            <a:r>
              <a:rPr lang="ru-RU" sz="2400" b="1" dirty="0">
                <a:solidFill>
                  <a:srgbClr val="7030A0"/>
                </a:solidFill>
              </a:rPr>
              <a:t>, доступный, природный  для сенсорного развития, и к тому же многогранный материал для множества маленьких затей. Идей достаточно много, как можно использовать с пользой: играть, творить, изучать математику, развивать восприятие, мелкую моторику и логическое мышление.</a:t>
            </a:r>
          </a:p>
        </p:txBody>
      </p:sp>
      <p:pic>
        <p:nvPicPr>
          <p:cNvPr id="1026" name="Picture 2" descr="F:\Таня\IMG_20191028_1210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140968"/>
            <a:ext cx="5904656" cy="380351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3768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1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79513" y="-76920"/>
            <a:ext cx="8640960" cy="6001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600" b="1" i="1" u="sng" dirty="0" smtClean="0">
                <a:solidFill>
                  <a:srgbClr val="00808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kumimoji="0" lang="ru-RU" sz="2600" b="1" i="1" u="sng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игры</a:t>
            </a:r>
            <a:r>
              <a:rPr lang="ru-RU" sz="2600" b="1" i="1" u="sng" dirty="0">
                <a:solidFill>
                  <a:srgbClr val="00808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i="1" u="sng" dirty="0" smtClean="0">
                <a:solidFill>
                  <a:srgbClr val="00808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«Мешочек с камешками»: </a:t>
            </a:r>
            <a:r>
              <a:rPr kumimoji="0" lang="ru-RU" sz="2600" b="1" i="1" u="sng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достать из мешочка камешки с первыми попавшимися картинками, а затем рассказать занимательную историю по изображениям, используя воображение.</a:t>
            </a:r>
            <a:br>
              <a:rPr kumimoji="0" lang="ru-RU" sz="2600" b="1" i="1" u="sng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kumimoji="0" lang="ru-RU" sz="2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1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Сюжетные камешки – отличное пособие по развитию речи для воспитателей детского сада и специалистов по раннему развитию, а учителя иностранных языков из камешков с картинками могут сделать игру для расширения словарного запаса учеников.</a:t>
            </a:r>
            <a:br>
              <a:rPr kumimoji="0" lang="ru-RU" sz="2600" b="1" i="1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endParaRPr kumimoji="0" lang="ru-RU" sz="2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1" u="sng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 необычное игровое пособие также можно использовать для развития математических способностей и </a:t>
            </a:r>
            <a:r>
              <a:rPr kumimoji="0" lang="ru-RU" sz="2600" b="1" i="1" u="sng" strike="noStrike" cap="none" normalizeH="0" baseline="0" dirty="0" err="1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цветовосприятия</a:t>
            </a:r>
            <a:r>
              <a:rPr kumimoji="0" lang="ru-RU" sz="2600" b="1" i="1" u="sng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  </a:t>
            </a:r>
            <a:endParaRPr kumimoji="0" lang="ru-RU" sz="2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5518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1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2185" y="454473"/>
            <a:ext cx="874846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7030A0"/>
                </a:solidFill>
              </a:rPr>
              <a:t>Дети очень любят собирать различные камушки и играть с ними. Малышей привлекает всё таинственное, а камни обладают  какой-то неведомой  энергетикой. </a:t>
            </a:r>
            <a:endParaRPr lang="ru-RU" b="1" dirty="0" smtClean="0">
              <a:solidFill>
                <a:srgbClr val="7030A0"/>
              </a:solidFill>
            </a:endParaRPr>
          </a:p>
          <a:p>
            <a:r>
              <a:rPr lang="ru-RU" b="1" dirty="0">
                <a:solidFill>
                  <a:srgbClr val="7030A0"/>
                </a:solidFill>
              </a:rPr>
              <a:t>Игры с камнями оказывают положительное влияние и на психику ребенка. Даже простое перебирание  камешков, рассматривание, поиск самого красивого делает малыша спокойным и </a:t>
            </a:r>
            <a:r>
              <a:rPr lang="ru-RU" b="1" dirty="0" smtClean="0">
                <a:solidFill>
                  <a:srgbClr val="7030A0"/>
                </a:solidFill>
              </a:rPr>
              <a:t>уравновешенным. Работая </a:t>
            </a:r>
            <a:r>
              <a:rPr lang="ru-RU" b="1" dirty="0">
                <a:solidFill>
                  <a:srgbClr val="7030A0"/>
                </a:solidFill>
              </a:rPr>
              <a:t>с замкнутыми, застенчивыми </a:t>
            </a:r>
            <a:r>
              <a:rPr lang="ru-RU" b="1" dirty="0" smtClean="0">
                <a:solidFill>
                  <a:srgbClr val="7030A0"/>
                </a:solidFill>
              </a:rPr>
              <a:t>детьми, было замечено, что им важна </a:t>
            </a:r>
            <a:r>
              <a:rPr lang="ru-RU" b="1" dirty="0">
                <a:solidFill>
                  <a:srgbClr val="7030A0"/>
                </a:solidFill>
              </a:rPr>
              <a:t>личная территория, возможность побыть в одиночестве. Наедине с собой они играют, адаптируясь и приспосабливаясь к сложным ситуациям. У застенчивого малыша мир фантазий очень богат. Сначала малыш перебирает камешки, рассматривает, после </a:t>
            </a:r>
            <a:r>
              <a:rPr lang="ru-RU" b="1" dirty="0" smtClean="0">
                <a:solidFill>
                  <a:srgbClr val="7030A0"/>
                </a:solidFill>
              </a:rPr>
              <a:t> чего </a:t>
            </a:r>
            <a:r>
              <a:rPr lang="ru-RU" b="1" dirty="0">
                <a:solidFill>
                  <a:srgbClr val="7030A0"/>
                </a:solidFill>
              </a:rPr>
              <a:t>подключаюсь 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>
                <a:solidFill>
                  <a:srgbClr val="7030A0"/>
                </a:solidFill>
              </a:rPr>
              <a:t>и начинаем вместе </a:t>
            </a:r>
            <a:r>
              <a:rPr lang="ru-RU" b="1" dirty="0" smtClean="0">
                <a:solidFill>
                  <a:srgbClr val="7030A0"/>
                </a:solidFill>
              </a:rPr>
              <a:t>играть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2051" name="Picture 3" descr="F:\Таня\IMG_20191028_1208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3212976"/>
            <a:ext cx="2723748" cy="2255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:\Таня\IMG_20191028_12083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22022">
            <a:off x="4888965" y="3602560"/>
            <a:ext cx="2787773" cy="3343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F:\Таня\IMG_20191028_12090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2629" y="2999934"/>
            <a:ext cx="1851670" cy="2468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F:\Таня\IMG_20191028_12093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04523">
            <a:off x="2617732" y="3672113"/>
            <a:ext cx="2146825" cy="301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7894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1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88639"/>
            <a:ext cx="849694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</a:rPr>
              <a:t>Сочиняй  историю по камушкам</a:t>
            </a:r>
          </a:p>
          <a:p>
            <a:r>
              <a:rPr lang="ru-RU" sz="2000" b="1" dirty="0"/>
              <a:t> </a:t>
            </a:r>
          </a:p>
          <a:p>
            <a:r>
              <a:rPr lang="ru-RU" sz="2000" b="1" dirty="0">
                <a:solidFill>
                  <a:srgbClr val="7030A0"/>
                </a:solidFill>
              </a:rPr>
              <a:t>Камешки с картинками – это оригинально и занимательно. С ними можно затеять веселую творческую игру практически где угодно. </a:t>
            </a:r>
            <a:endParaRPr lang="ru-RU" sz="2000" b="1" dirty="0" smtClean="0">
              <a:solidFill>
                <a:srgbClr val="7030A0"/>
              </a:solidFill>
            </a:endParaRPr>
          </a:p>
          <a:p>
            <a:r>
              <a:rPr lang="ru-RU" sz="2000" b="1" dirty="0" smtClean="0">
                <a:solidFill>
                  <a:srgbClr val="7030A0"/>
                </a:solidFill>
              </a:rPr>
              <a:t>Игра </a:t>
            </a:r>
            <a:r>
              <a:rPr lang="ru-RU" sz="2000" b="1" dirty="0">
                <a:solidFill>
                  <a:srgbClr val="7030A0"/>
                </a:solidFill>
              </a:rPr>
              <a:t>развивает внимание, логическое мышление и фантазию, а также помогает активизировать речь детей дошкольного возраста.</a:t>
            </a:r>
          </a:p>
          <a:p>
            <a:r>
              <a:rPr lang="ru-RU" sz="2000" b="1" dirty="0">
                <a:solidFill>
                  <a:srgbClr val="7030A0"/>
                </a:solidFill>
              </a:rPr>
              <a:t>Декорирование морской гальки – замечательная идея для организации досуга дома, на прогулке, в дороге – с </a:t>
            </a:r>
            <a:r>
              <a:rPr lang="ru-RU" sz="2000" b="1" dirty="0" smtClean="0">
                <a:solidFill>
                  <a:srgbClr val="7030A0"/>
                </a:solidFill>
              </a:rPr>
              <a:t>родителями. В </a:t>
            </a:r>
            <a:r>
              <a:rPr lang="ru-RU" sz="2000" b="1" dirty="0">
                <a:solidFill>
                  <a:srgbClr val="7030A0"/>
                </a:solidFill>
              </a:rPr>
              <a:t>этой игре нет победителей и побежденных, все участники получают заряд положительных эмоций.</a:t>
            </a:r>
          </a:p>
          <a:p>
            <a:r>
              <a:rPr lang="ru-RU" sz="2000" b="1" dirty="0">
                <a:solidFill>
                  <a:srgbClr val="7030A0"/>
                </a:solidFill>
              </a:rPr>
              <a:t>Хранить камешки для игр удобнее всего в тканевых мешочках</a:t>
            </a:r>
            <a:r>
              <a:rPr lang="ru-RU" sz="2000" b="1" dirty="0"/>
              <a:t>.</a:t>
            </a:r>
          </a:p>
        </p:txBody>
      </p:sp>
      <p:pic>
        <p:nvPicPr>
          <p:cNvPr id="1026" name="Picture 2" descr="C:\Users\админ\Desktop\Таня\IMG_20191028_12062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82" t="4946" r="13602" b="24"/>
          <a:stretch/>
        </p:blipFill>
        <p:spPr bwMode="auto">
          <a:xfrm rot="21166149">
            <a:off x="153435" y="3713349"/>
            <a:ext cx="3096344" cy="2961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F:\Таня\IMG_20191010_09233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735" y="3789040"/>
            <a:ext cx="3336371" cy="2502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F:\Таня\IMG_20190925_16373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3725" y="3814686"/>
            <a:ext cx="3336549" cy="278266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8944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1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404664"/>
            <a:ext cx="7200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                            Игра «Крестики </a:t>
            </a:r>
            <a:r>
              <a:rPr lang="ru-RU" sz="2400" b="1" dirty="0">
                <a:solidFill>
                  <a:srgbClr val="FF0000"/>
                </a:solidFill>
              </a:rPr>
              <a:t>– </a:t>
            </a:r>
            <a:r>
              <a:rPr lang="ru-RU" sz="2400" b="1" dirty="0" smtClean="0">
                <a:solidFill>
                  <a:srgbClr val="FF0000"/>
                </a:solidFill>
              </a:rPr>
              <a:t>нолики»</a:t>
            </a:r>
            <a:endParaRPr lang="ru-RU" sz="2400" b="1" dirty="0">
              <a:solidFill>
                <a:srgbClr val="FF0000"/>
              </a:solidFill>
            </a:endParaRPr>
          </a:p>
          <a:p>
            <a:r>
              <a:rPr lang="ru-RU" sz="2400" b="1" dirty="0" smtClean="0">
                <a:solidFill>
                  <a:srgbClr val="7030A0"/>
                </a:solidFill>
              </a:rPr>
              <a:t>Проводится как </a:t>
            </a:r>
            <a:r>
              <a:rPr lang="ru-RU" sz="2400" b="1" dirty="0">
                <a:solidFill>
                  <a:srgbClr val="7030A0"/>
                </a:solidFill>
              </a:rPr>
              <a:t>обычные крестики - нолики, только фигурами одного размера, но разного </a:t>
            </a:r>
            <a:r>
              <a:rPr lang="ru-RU" sz="2400" b="1" dirty="0" smtClean="0">
                <a:solidFill>
                  <a:srgbClr val="7030A0"/>
                </a:solidFill>
              </a:rPr>
              <a:t>цвета и разной </a:t>
            </a:r>
            <a:r>
              <a:rPr lang="ru-RU" sz="2400" b="1" dirty="0">
                <a:solidFill>
                  <a:srgbClr val="7030A0"/>
                </a:solidFill>
              </a:rPr>
              <a:t>формы.</a:t>
            </a:r>
          </a:p>
        </p:txBody>
      </p:sp>
      <p:pic>
        <p:nvPicPr>
          <p:cNvPr id="2050" name="Picture 2" descr="C:\Users\админ\Desktop\Таня\IMG_20190816_13002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439" y="2348880"/>
            <a:ext cx="5133311" cy="3849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1192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1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лако 3"/>
          <p:cNvSpPr/>
          <p:nvPr/>
        </p:nvSpPr>
        <p:spPr>
          <a:xfrm>
            <a:off x="222224" y="188640"/>
            <a:ext cx="8640960" cy="6264696"/>
          </a:xfrm>
          <a:prstGeom prst="cloud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115616" y="1484784"/>
            <a:ext cx="727473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</a:rPr>
              <a:t>Камешки и игры с ними очень нравятся </a:t>
            </a:r>
            <a:r>
              <a:rPr lang="ru-RU" sz="2800" b="1" dirty="0" smtClean="0">
                <a:solidFill>
                  <a:srgbClr val="002060"/>
                </a:solidFill>
              </a:rPr>
              <a:t>детям, их можно </a:t>
            </a:r>
            <a:r>
              <a:rPr lang="ru-RU" sz="2800" b="1" smtClean="0">
                <a:solidFill>
                  <a:srgbClr val="002060"/>
                </a:solidFill>
              </a:rPr>
              <a:t>придумать большое </a:t>
            </a:r>
            <a:r>
              <a:rPr lang="ru-RU" sz="2800" b="1" dirty="0">
                <a:solidFill>
                  <a:srgbClr val="002060"/>
                </a:solidFill>
              </a:rPr>
              <a:t>количество. Таким образом, игры с камнями совмещают в себе и приятное, и полезное занятие для  развития  детей. </a:t>
            </a:r>
            <a:endParaRPr lang="ru-RU" sz="2800" b="1" dirty="0" smtClean="0">
              <a:solidFill>
                <a:srgbClr val="002060"/>
              </a:solidFill>
            </a:endParaRPr>
          </a:p>
          <a:p>
            <a:endParaRPr lang="ru-RU" sz="2800" dirty="0"/>
          </a:p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Успехов </a:t>
            </a:r>
            <a:r>
              <a:rPr lang="ru-RU" sz="4000" b="1" dirty="0">
                <a:solidFill>
                  <a:srgbClr val="FF0000"/>
                </a:solidFill>
              </a:rPr>
              <a:t>Вам в творческой деятельности!</a:t>
            </a:r>
          </a:p>
          <a:p>
            <a:pPr algn="ctr"/>
            <a:r>
              <a:rPr lang="ru-RU" sz="4000" b="1" dirty="0">
                <a:solidFill>
                  <a:srgbClr val="FF0000"/>
                </a:solidFill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511485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6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1"/>
            <a:ext cx="8712968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ЛЭПБУК</a:t>
            </a:r>
            <a:r>
              <a:rPr lang="ru-RU" sz="2000" b="1" cap="none" spc="0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-Тематическая интерактивная папка, коллекция маленьких книжек с  кармашками и окошечками, где размещена информация в виде рисунков, схем, дидактического материала.</a:t>
            </a:r>
          </a:p>
          <a:p>
            <a:pPr algn="ctr"/>
            <a:r>
              <a:rPr lang="ru-RU" sz="2000" b="1" cap="none" spc="0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000" b="1" cap="none" spc="0" dirty="0" err="1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Прдставленный</a:t>
            </a:r>
            <a:r>
              <a:rPr lang="ru-RU" sz="2000" b="1" cap="none" spc="0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</a:t>
            </a:r>
            <a:r>
              <a:rPr lang="ru-RU" sz="2000" b="1" dirty="0" err="1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лэ</a:t>
            </a:r>
            <a:r>
              <a:rPr lang="ru-RU" sz="2000" b="1" cap="none" spc="0" dirty="0" err="1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пбук</a:t>
            </a:r>
            <a:r>
              <a:rPr lang="ru-RU" sz="2000" b="1" cap="none" spc="0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создан для обучения  поэтапному взращиванию травяников. При создании </a:t>
            </a:r>
            <a:r>
              <a:rPr lang="ru-RU" sz="2000" b="1" dirty="0" err="1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лэпбука</a:t>
            </a:r>
            <a:r>
              <a:rPr lang="ru-RU" sz="20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ребенок   получает информацию не в готовом виде, а добывает её сам в процессе  собственной познавательно-исследовательской деятельности. Цель создания  данного </a:t>
            </a:r>
            <a:r>
              <a:rPr lang="ru-RU" sz="2000" b="1" dirty="0" err="1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лепбука</a:t>
            </a:r>
            <a:r>
              <a:rPr lang="ru-RU" sz="20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- </a:t>
            </a:r>
            <a:r>
              <a:rPr lang="ru-RU" sz="2000" b="1" dirty="0" err="1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равитие</a:t>
            </a:r>
            <a:r>
              <a:rPr lang="ru-RU" sz="20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речи, обогащение словарного запаса у детей логопедической группы.</a:t>
            </a:r>
            <a:endParaRPr lang="ru-RU" sz="2000" b="1" cap="none" spc="0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Picture 2" descr="C:\Users\админ\Desktop\Таня\IMG_20191028_11572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897" y="2743186"/>
            <a:ext cx="6264696" cy="3782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8473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714348" y="357166"/>
            <a:ext cx="8143932" cy="6357982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Что такое </a:t>
            </a:r>
            <a:r>
              <a:rPr lang="ru-RU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травянчик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pPr algn="ctr" fontAlgn="base">
              <a:buNone/>
            </a:pP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Травянчик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– это забавная развивающая игрушка для детей, у которой на голове и спинке растет газонная трава. Это замечательное учебное пособие для детей, с которыми вы изучаете, как развивается и растет все живое, в  частности  растения.</a:t>
            </a:r>
          </a:p>
          <a:p>
            <a:pPr fontAlgn="base">
              <a:buNone/>
            </a:pP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buNone/>
            </a:pP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buNone/>
            </a:pP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buNone/>
            </a:pP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buNone/>
            </a:pP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buNone/>
            </a:pP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buNone/>
            </a:pP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buNone/>
            </a:pP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buNone/>
            </a:pP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buNone/>
            </a:pPr>
            <a:r>
              <a:rPr lang="ru-RU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Травянчики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бывают самой разной формы, обычно это милые </a:t>
            </a:r>
          </a:p>
          <a:p>
            <a:pPr algn="ctr" fontAlgn="base">
              <a:buNone/>
            </a:pP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животные или сказочные человечки.</a:t>
            </a:r>
          </a:p>
          <a:p>
            <a:pPr>
              <a:buNone/>
            </a:pP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babochka-5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3318107" flipH="1">
            <a:off x="346114" y="2432513"/>
            <a:ext cx="962398" cy="824913"/>
          </a:xfrm>
          <a:prstGeom prst="rect">
            <a:avLst/>
          </a:prstGeom>
        </p:spPr>
      </p:pic>
      <p:pic>
        <p:nvPicPr>
          <p:cNvPr id="5122" name="Picture 2" descr="http://img0.liveinternet.ru/images/attach/c/3/83/444/83444166_large_0_540ab_1092d7c6_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3713299" flipV="1">
            <a:off x="8055754" y="5897587"/>
            <a:ext cx="1065653" cy="1086967"/>
          </a:xfrm>
          <a:prstGeom prst="rect">
            <a:avLst/>
          </a:prstGeom>
          <a:noFill/>
        </p:spPr>
      </p:pic>
      <p:pic>
        <p:nvPicPr>
          <p:cNvPr id="15" name="Picture 8" descr="https://img-fotki.yandex.ru/get/9805/37366204.57d/0_124e90_51082d6d_ori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42844" y="5286388"/>
            <a:ext cx="718577" cy="1357298"/>
          </a:xfrm>
          <a:prstGeom prst="rect">
            <a:avLst/>
          </a:prstGeom>
          <a:noFill/>
        </p:spPr>
      </p:pic>
      <p:pic>
        <p:nvPicPr>
          <p:cNvPr id="2050" name="Picture 2" descr="C:\Users\админ\Desktop\Таня\IMG_20191028_11545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636912"/>
            <a:ext cx="4195946" cy="2886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5643570" y="857232"/>
            <a:ext cx="3286148" cy="564360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Конечно, можно купить </a:t>
            </a:r>
            <a:r>
              <a:rPr lang="ru-RU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травянчика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в магазине, но  намного интереснее сделать его самостоятельно вместе с детьми. Такие занятия развивают у детей одновременно  фантазию и усидчивость, внимание и терпение.</a:t>
            </a:r>
          </a:p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6072206"/>
            <a:ext cx="8572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10" name="Picture 2" descr="http://img0.liveinternet.ru/images/attach/c/3/83/444/83444166_large_0_540ab_1092d7c6_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225768" flipV="1">
            <a:off x="8162853" y="6020207"/>
            <a:ext cx="912350" cy="930598"/>
          </a:xfrm>
          <a:prstGeom prst="rect">
            <a:avLst/>
          </a:prstGeom>
          <a:noFill/>
        </p:spPr>
      </p:pic>
      <p:pic>
        <p:nvPicPr>
          <p:cNvPr id="5" name="Рисунок 4" descr="C:\Users\админ\Desktop\Таня\IMG_20191028_115733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3437527" cy="266429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админ\Desktop\Таня\IMG_20191028_120051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356992"/>
            <a:ext cx="3600400" cy="3058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админ\Desktop\Таня\IMG_20191028_120015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96278">
            <a:off x="3745154" y="688139"/>
            <a:ext cx="2160240" cy="1925862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9" name="Рисунок 8" descr="C:\Users\админ\Desktop\Таня\IMG_20191028_120020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13485">
            <a:off x="285720" y="3496808"/>
            <a:ext cx="2126040" cy="2485521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619672" y="0"/>
            <a:ext cx="671654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Преимущество </a:t>
            </a:r>
            <a:r>
              <a:rPr lang="ru-RU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лэпбука</a:t>
            </a:r>
            <a:endParaRPr lang="ru-RU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70C0"/>
                </a:solidFill>
              </a:rPr>
              <a:t>Информативен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70C0"/>
                </a:solidFill>
              </a:rPr>
              <a:t>Многофункционален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70C0"/>
                </a:solidFill>
              </a:rPr>
              <a:t>Развивает связанную речь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70C0"/>
                </a:solidFill>
              </a:rPr>
              <a:t>Обладает дидактическими свойствами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70C0"/>
                </a:solidFill>
              </a:rPr>
              <a:t>Является средством художественно-эстетического  развития ребенка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70C0"/>
                </a:solidFill>
              </a:rPr>
              <a:t>Обеспечивает игровую, познавательно-исследовательскую и творческую активность всех воспитанников</a:t>
            </a:r>
          </a:p>
          <a:p>
            <a:pPr algn="ctr"/>
            <a:endParaRPr lang="ru-RU" sz="2400" dirty="0">
              <a:solidFill>
                <a:srgbClr val="0070C0"/>
              </a:solidFill>
            </a:endParaRPr>
          </a:p>
        </p:txBody>
      </p:sp>
      <p:pic>
        <p:nvPicPr>
          <p:cNvPr id="8" name="Рисунок 7" descr="babochka-5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7288690" flipH="1" flipV="1">
            <a:off x="7804674" y="2163090"/>
            <a:ext cx="1063088" cy="981373"/>
          </a:xfrm>
          <a:prstGeom prst="rect">
            <a:avLst/>
          </a:prstGeom>
        </p:spPr>
      </p:pic>
      <p:pic>
        <p:nvPicPr>
          <p:cNvPr id="4" name="Рисунок 3" descr="C:\Users\админ\Desktop\Таня\IMG_20191028_120157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7" y="4077072"/>
            <a:ext cx="4320479" cy="25202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6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" y="260648"/>
            <a:ext cx="8892480" cy="526297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685800" indent="-685800">
              <a:buFont typeface="Arial" pitchFamily="34" charset="0"/>
              <a:buChar char="•"/>
            </a:pPr>
            <a:r>
              <a:rPr lang="ru-RU" sz="3200" b="1" cap="none" spc="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Информативен</a:t>
            </a:r>
            <a:endParaRPr lang="ru-RU" sz="3200" b="1" cap="none" spc="0" dirty="0" smtClean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685800" indent="-685800">
              <a:buFont typeface="Arial" pitchFamily="34" charset="0"/>
              <a:buChar char="•"/>
            </a:pPr>
            <a:r>
              <a:rPr lang="ru-RU" sz="32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Многофункционален</a:t>
            </a:r>
          </a:p>
          <a:p>
            <a:pPr marL="685800" indent="-685800">
              <a:buFont typeface="Arial" pitchFamily="34" charset="0"/>
              <a:buChar char="•"/>
            </a:pPr>
            <a:r>
              <a:rPr lang="ru-RU" sz="32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Развивает связанную речь</a:t>
            </a:r>
          </a:p>
          <a:p>
            <a:pPr marL="685800" indent="-685800">
              <a:buFont typeface="Arial" pitchFamily="34" charset="0"/>
              <a:buChar char="•"/>
            </a:pPr>
            <a:r>
              <a:rPr lang="ru-RU" sz="3200" b="1" cap="none" spc="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Обладает дидактическими свойствами</a:t>
            </a:r>
          </a:p>
          <a:p>
            <a:pPr marL="685800" indent="-685800">
              <a:buFont typeface="Arial" pitchFamily="34" charset="0"/>
              <a:buChar char="•"/>
            </a:pPr>
            <a:r>
              <a:rPr lang="ru-RU" sz="32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Является средством художественно-эстетического  развития ребенка</a:t>
            </a:r>
          </a:p>
          <a:p>
            <a:pPr marL="685800" indent="-685800">
              <a:buFont typeface="Arial" pitchFamily="34" charset="0"/>
              <a:buChar char="•"/>
            </a:pPr>
            <a:r>
              <a:rPr lang="ru-RU" sz="3200" b="1" cap="none" spc="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Обеспечивает игровую, познавательно-исследовательскую и творческую активность всех воспитанников</a:t>
            </a:r>
          </a:p>
          <a:p>
            <a:pPr algn="ctr"/>
            <a:endParaRPr lang="ru-RU" sz="4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13313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1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214290"/>
            <a:ext cx="750099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Пазлы</a:t>
            </a:r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Развиваемся, играя. </a:t>
            </a:r>
            <a:endParaRPr lang="ru-RU" sz="54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323528" y="1935480"/>
            <a:ext cx="8363272" cy="438912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err="1" smtClean="0">
                <a:solidFill>
                  <a:srgbClr val="7030A0"/>
                </a:solidFill>
              </a:rPr>
              <a:t>Пазлы</a:t>
            </a:r>
            <a:r>
              <a:rPr lang="ru-RU" dirty="0" smtClean="0">
                <a:solidFill>
                  <a:srgbClr val="7030A0"/>
                </a:solidFill>
              </a:rPr>
              <a:t>  в логопедической  работе с детьми -  это самая доступная </a:t>
            </a:r>
            <a:r>
              <a:rPr lang="ru-RU" dirty="0" smtClean="0">
                <a:solidFill>
                  <a:srgbClr val="7030A0"/>
                </a:solidFill>
                <a:hlinkClick r:id="rId2"/>
              </a:rPr>
              <a:t>игрушка, развивающая</a:t>
            </a:r>
            <a:r>
              <a:rPr lang="ru-RU" dirty="0" smtClean="0">
                <a:solidFill>
                  <a:srgbClr val="7030A0"/>
                </a:solidFill>
              </a:rPr>
              <a:t> логическое мышление, память, внимание , воображение, мелкую моторику, ориентировку в пространстве и автоматизацию поставленных звуков</a:t>
            </a:r>
            <a:r>
              <a:rPr lang="ru-RU" dirty="0">
                <a:solidFill>
                  <a:srgbClr val="7030A0"/>
                </a:solidFill>
              </a:rPr>
              <a:t>. </a:t>
            </a:r>
            <a:r>
              <a:rPr lang="ru-RU" dirty="0" smtClean="0">
                <a:solidFill>
                  <a:srgbClr val="7030A0"/>
                </a:solidFill>
              </a:rPr>
              <a:t>Учит </a:t>
            </a:r>
            <a:r>
              <a:rPr lang="ru-RU" dirty="0">
                <a:solidFill>
                  <a:srgbClr val="7030A0"/>
                </a:solidFill>
              </a:rPr>
              <a:t>правильно воспринимать связь между частью и целым. </a:t>
            </a:r>
            <a:endParaRPr lang="ru-RU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04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1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260648"/>
            <a:ext cx="8352928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7030A0"/>
                </a:solidFill>
              </a:rPr>
              <a:t>С целью повышения мотивации на занятиях мы часто используем  дидактическую игру «Деревянные </a:t>
            </a:r>
            <a:r>
              <a:rPr lang="ru-RU" sz="2400" b="1" dirty="0" err="1" smtClean="0">
                <a:solidFill>
                  <a:srgbClr val="7030A0"/>
                </a:solidFill>
              </a:rPr>
              <a:t>пазлы</a:t>
            </a:r>
            <a:r>
              <a:rPr lang="ru-RU" sz="2400" b="1" dirty="0" smtClean="0">
                <a:solidFill>
                  <a:srgbClr val="7030A0"/>
                </a:solidFill>
              </a:rPr>
              <a:t>». </a:t>
            </a:r>
          </a:p>
          <a:p>
            <a:r>
              <a:rPr lang="ru-RU" sz="2400" b="1" dirty="0" smtClean="0">
                <a:solidFill>
                  <a:srgbClr val="7030A0"/>
                </a:solidFill>
              </a:rPr>
              <a:t>Игра </a:t>
            </a:r>
            <a:r>
              <a:rPr lang="ru-RU" sz="2400" b="1" dirty="0">
                <a:solidFill>
                  <a:srgbClr val="7030A0"/>
                </a:solidFill>
              </a:rPr>
              <a:t>используется в разных вариантах</a:t>
            </a:r>
            <a:r>
              <a:rPr lang="ru-RU" sz="2400" b="1" dirty="0" smtClean="0">
                <a:solidFill>
                  <a:srgbClr val="7030A0"/>
                </a:solidFill>
              </a:rPr>
              <a:t>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7030A0"/>
                </a:solidFill>
              </a:rPr>
              <a:t>На автоматизацию и дифференциацию звуков</a:t>
            </a:r>
            <a:endParaRPr lang="ru-RU" sz="2400" b="1" dirty="0">
              <a:solidFill>
                <a:srgbClr val="7030A0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7030A0"/>
                </a:solidFill>
              </a:rPr>
              <a:t>Выстроить </a:t>
            </a:r>
            <a:r>
              <a:rPr lang="ru-RU" sz="2400" b="1" dirty="0">
                <a:solidFill>
                  <a:srgbClr val="7030A0"/>
                </a:solidFill>
              </a:rPr>
              <a:t>по </a:t>
            </a:r>
            <a:r>
              <a:rPr lang="ru-RU" sz="2400" b="1" dirty="0" smtClean="0">
                <a:solidFill>
                  <a:srgbClr val="7030A0"/>
                </a:solidFill>
              </a:rPr>
              <a:t>росту</a:t>
            </a:r>
            <a:endParaRPr lang="ru-RU" sz="2400" b="1" dirty="0">
              <a:solidFill>
                <a:srgbClr val="7030A0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7030A0"/>
                </a:solidFill>
              </a:rPr>
              <a:t>Хищные-травоядные</a:t>
            </a:r>
            <a:endParaRPr lang="ru-RU" sz="2400" b="1" dirty="0">
              <a:solidFill>
                <a:srgbClr val="7030A0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7030A0"/>
                </a:solidFill>
              </a:rPr>
              <a:t>Подобрать </a:t>
            </a:r>
            <a:r>
              <a:rPr lang="ru-RU" sz="2400" b="1" dirty="0">
                <a:solidFill>
                  <a:srgbClr val="7030A0"/>
                </a:solidFill>
              </a:rPr>
              <a:t>признаки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>
                <a:solidFill>
                  <a:srgbClr val="7030A0"/>
                </a:solidFill>
              </a:rPr>
              <a:t>Загадки в сундуке (угадай кто</a:t>
            </a:r>
            <a:r>
              <a:rPr lang="ru-RU" sz="2400" b="1" dirty="0" smtClean="0">
                <a:solidFill>
                  <a:srgbClr val="7030A0"/>
                </a:solidFill>
              </a:rPr>
              <a:t>)</a:t>
            </a:r>
            <a:endParaRPr lang="ru-RU" sz="2400" b="1" dirty="0">
              <a:solidFill>
                <a:srgbClr val="7030A0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7030A0"/>
                </a:solidFill>
              </a:rPr>
              <a:t>Составь </a:t>
            </a:r>
            <a:r>
              <a:rPr lang="ru-RU" sz="2400" b="1" dirty="0">
                <a:solidFill>
                  <a:srgbClr val="7030A0"/>
                </a:solidFill>
              </a:rPr>
              <a:t>рассказ, придумай </a:t>
            </a:r>
            <a:r>
              <a:rPr lang="ru-RU" sz="2400" b="1" dirty="0" smtClean="0">
                <a:solidFill>
                  <a:srgbClr val="7030A0"/>
                </a:solidFill>
              </a:rPr>
              <a:t>загадку</a:t>
            </a:r>
            <a:endParaRPr lang="ru-RU" sz="2400" b="1" dirty="0">
              <a:solidFill>
                <a:srgbClr val="7030A0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7030A0"/>
                </a:solidFill>
              </a:rPr>
              <a:t>Какого цвета?</a:t>
            </a:r>
            <a:endParaRPr lang="ru-RU" sz="2400" b="1" dirty="0">
              <a:solidFill>
                <a:srgbClr val="7030A0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7030A0"/>
                </a:solidFill>
              </a:rPr>
              <a:t>Кто </a:t>
            </a:r>
            <a:r>
              <a:rPr lang="ru-RU" sz="2400" b="1" dirty="0">
                <a:solidFill>
                  <a:srgbClr val="7030A0"/>
                </a:solidFill>
              </a:rPr>
              <a:t>где стоит </a:t>
            </a:r>
            <a:r>
              <a:rPr lang="ru-RU" sz="2400" b="1" dirty="0" smtClean="0">
                <a:solidFill>
                  <a:srgbClr val="7030A0"/>
                </a:solidFill>
              </a:rPr>
              <a:t>? (</a:t>
            </a:r>
            <a:r>
              <a:rPr lang="ru-RU" sz="2400" b="1" dirty="0">
                <a:solidFill>
                  <a:srgbClr val="7030A0"/>
                </a:solidFill>
              </a:rPr>
              <a:t>на ориентировку</a:t>
            </a:r>
            <a:r>
              <a:rPr lang="ru-RU" sz="2400" b="1" dirty="0" smtClean="0">
                <a:solidFill>
                  <a:srgbClr val="7030A0"/>
                </a:solidFill>
              </a:rPr>
              <a:t>)</a:t>
            </a:r>
            <a:endParaRPr lang="ru-RU" sz="2400" b="1" dirty="0">
              <a:solidFill>
                <a:srgbClr val="7030A0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7030A0"/>
                </a:solidFill>
              </a:rPr>
              <a:t>Кто пропал? (на </a:t>
            </a:r>
            <a:r>
              <a:rPr lang="ru-RU" sz="2400" b="1" dirty="0">
                <a:solidFill>
                  <a:srgbClr val="7030A0"/>
                </a:solidFill>
              </a:rPr>
              <a:t>внимание</a:t>
            </a:r>
            <a:r>
              <a:rPr lang="ru-RU" sz="2400" b="1" dirty="0" smtClean="0">
                <a:solidFill>
                  <a:srgbClr val="7030A0"/>
                </a:solidFill>
              </a:rPr>
              <a:t>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7030A0"/>
                </a:solidFill>
              </a:rPr>
              <a:t>Определение первого и последнего звука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7030A0"/>
                </a:solidFill>
              </a:rPr>
              <a:t>Мягкого и твердого согласного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7030A0"/>
                </a:solidFill>
              </a:rPr>
              <a:t>Ориентирование право-лево</a:t>
            </a:r>
          </a:p>
          <a:p>
            <a:pPr marL="285750" indent="-285750">
              <a:buFont typeface="Arial" pitchFamily="34" charset="0"/>
              <a:buChar char="•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7322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1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51520" y="-226480"/>
            <a:ext cx="860676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Ученые говорят о том, что дети, которые в юном возрасте собирали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пазлы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, во взрослом возрасте будут обладать высоким уровнем усидчивости и у них будет напор, с которым никто не сможет справиться.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lang="ru-RU" sz="2400" b="1" dirty="0" smtClean="0">
                <a:solidFill>
                  <a:srgbClr val="002060"/>
                </a:solidFill>
                <a:cs typeface="Arial" pitchFamily="34" charset="0"/>
              </a:rPr>
              <a:t>Актуально для детей, у которых процессы возбуждения преобладают над процессами торможения.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</p:txBody>
      </p:sp>
      <p:pic>
        <p:nvPicPr>
          <p:cNvPr id="3074" name="Picture 2" descr="C:\Users\админ\Desktop\Таня\IMG_20191028_11444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204864"/>
            <a:ext cx="6768752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0771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1038</TotalTime>
  <Words>474</Words>
  <Application>Microsoft Office PowerPoint</Application>
  <PresentationFormat>Экран (4:3)</PresentationFormat>
  <Paragraphs>95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МАДОУ «Детский сад №173 « Росинка»  комбинированного вида  Лэпбук как средство развития познавательных и речевых способностей детей дошкольного возраста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Первый</dc:creator>
  <cp:lastModifiedBy>user</cp:lastModifiedBy>
  <cp:revision>122</cp:revision>
  <dcterms:created xsi:type="dcterms:W3CDTF">2017-11-17T23:29:01Z</dcterms:created>
  <dcterms:modified xsi:type="dcterms:W3CDTF">2019-10-30T10:01:28Z</dcterms:modified>
</cp:coreProperties>
</file>