
<file path=[Content_Types].xml><?xml version="1.0" encoding="utf-8"?>
<Types xmlns="http://schemas.openxmlformats.org/package/2006/content-types">
  <Default Extension="doc" ContentType="application/msword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13FAF-88B4-4DC3-BB01-10C1870E2D15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31B0E-1D1D-440C-A2D0-90D96C1DA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5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31B0E-1D1D-440C-A2D0-90D96C1DA5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14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31B0E-1D1D-440C-A2D0-90D96C1DA5D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26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065EB-C4AC-EDCF-767D-ECD15A7339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DEF39D-BC54-6BE4-AC6E-8E2773AB8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12F44-5F45-BFBE-03C3-2EA6A6194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456EF-DD75-AB19-9AE6-33DA2DE90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3C6767-0908-5616-E71B-6FE023C8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054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98B03-357F-566E-74D5-DD7DE5A63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725E6E-125F-5CFC-19B9-92BA1123F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64023A-DA6D-8BE3-BF71-E61A1F45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F44ED-2B47-6917-1CE5-2CDCC287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01B337-14BB-E0EB-A7C6-C9F613A9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165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2666267-F3B6-94C3-B197-D7D3D99F2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A47AB-1A90-0385-5EC8-F2D0764A8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B54F8-06DB-0761-8081-0CF2A7FDD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ED31C-BA4F-7CA4-374E-1BF69408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919AE8-B3D3-D810-9015-F208B3ED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62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42D778-3651-90E3-E3DA-89EE5A069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CA4D23-93AE-2166-6FC9-417F88FE0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629D3F-D366-828D-FB51-58817AD6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EF6A33-A88F-42DB-C673-182F7760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53012-9756-F514-2512-077D25800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27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0675E-A39F-CA06-92BC-91F358A8D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E898FF-6EF1-6323-098F-D990ABA45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2B63C1-A607-BC4A-EF2A-EAAE445CA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9AA7F1-693A-7179-2409-7073A22F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1D884D-9741-FB2D-7D38-D426B0FA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65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2C3B1-307A-8370-7FEA-2DA70AB9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74B2E3-73EA-67B5-F013-6EAFD52E51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57A539-E38E-CD76-4883-8B20A2962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445302-AE7B-5F21-D9F8-580FFCA41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A593B2-3551-FEEA-40AF-06CDEE02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26B01E-BB5F-5532-C8BC-2AF0F028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357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2CC11-987C-E6CD-B2A4-2D69B26DD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2C9005-A904-5139-79CD-9A48723C4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1D4715-8146-5AB8-B9AE-7434C42F0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9C398B-3373-8E7E-EEA3-8C0927E50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971745-4DEE-3EBC-0524-8FEDCB400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614E6D-04F4-4A07-7A13-8B31D93C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ECB277-502C-E2DC-00E2-53538DFD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2D36AB1-4545-4C75-0BFF-1C568EBB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7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6C54FC-BBB4-813F-A107-358B9F4F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F8F391-C035-3394-1111-A78A3C733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ABCB6AE-02FF-1559-F876-154B0C771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FED11C-FA6B-9BEB-110C-B263047E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08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65C4AB-68C5-19A8-9E90-9B6DC23B4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23122BF-5C9D-E6C7-E487-1C1A7083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F452CE-9754-734B-E675-F9DCC6D5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534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439FB-CBB7-06B2-EB49-864EC261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56CC8A-5908-354D-DFDC-F67FA272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45547E-36D5-1D71-EB47-B7FDF26DC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AFD763-B171-625E-51A3-52ED830D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C393D9-6A5D-D4B9-20D5-3E19AEB0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6D44F1-7063-FE1E-4A93-2FFDF3CAC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85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9D020-9E7A-BD0E-E029-418ACF079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4E9520-51DA-42E9-AD3D-DCE84A460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A9C6E1-35AD-268D-A426-A78F2337C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7EB4B3-2204-64C8-DDBD-57BE6B439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DD7858-2465-D149-CCC8-BD6B8913A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046A75-EEAB-3E46-70AC-9CE50A364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27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7C5AD-8A40-1CEA-F69D-91F1274E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0735AB-4F00-C2A0-12F9-B8982F2E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23E1EB-654B-3A2A-C002-2DC39368A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AC42F-1CD3-4E9C-8944-908CD6C42FBE}" type="datetimeFigureOut">
              <a:rPr lang="ru-RU" smtClean="0"/>
              <a:t>04.05.2025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AF76DD-26E6-B799-8EE3-3C25BDA53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4F2879-0451-8D8B-4855-BE1B31FD5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F3DD0-CBC5-4B38-95E3-58F04978F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54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.doc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1.doc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vk.com/wall-212001917_229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vk.com/wall-212001917_1850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vk.com/wall-212001917_1855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212001917_82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wall-212001917_82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ED2763-E565-84F7-839C-24C97A00B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B44C-213A-468D-9428-CF6389956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44487"/>
            <a:ext cx="9144000" cy="2065476"/>
          </a:xfrm>
        </p:spPr>
        <p:txBody>
          <a:bodyPr/>
          <a:lstStyle/>
          <a:p>
            <a:r>
              <a:rPr lang="ru-RU" dirty="0"/>
              <a:t>«Организация проектной деятельности в ДОУ»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0FDA9C-5F57-1619-C77E-12215AA159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C9BAF2-3B21-7E48-38CA-1840D0953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914346-164C-856E-4A0F-F3FF489B6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270"/>
            <a:ext cx="5738191" cy="64935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0FAD18-5784-6B38-10B9-70A282664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75" y="3856384"/>
            <a:ext cx="4121426" cy="275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75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D7AD5F-0044-FBCC-CBF6-D5CDC30C3E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92AD8AF-85F2-83D1-11F1-AD57DDEB0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019879"/>
              </p:ext>
            </p:extLst>
          </p:nvPr>
        </p:nvGraphicFramePr>
        <p:xfrm>
          <a:off x="119271" y="251791"/>
          <a:ext cx="6679094" cy="646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00752" imgH="8820137" progId="Word.Document.8">
                  <p:embed/>
                </p:oleObj>
              </mc:Choice>
              <mc:Fallback>
                <p:oleObj name="Document" r:id="rId3" imgW="5400752" imgH="882013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271" y="251791"/>
                        <a:ext cx="6679094" cy="6467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79E81-A22A-34B9-CDA9-3EB4B8135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35" y="3604591"/>
            <a:ext cx="4982817" cy="311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34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E82390-0416-2D25-018C-6E2A56C0D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1CBE61F-5EA7-661F-777A-3D5558E47B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843435"/>
              </p:ext>
            </p:extLst>
          </p:nvPr>
        </p:nvGraphicFramePr>
        <p:xfrm>
          <a:off x="198784" y="132522"/>
          <a:ext cx="654657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00752" imgH="7791437" progId="Word.Document.8">
                  <p:embed/>
                </p:oleObj>
              </mc:Choice>
              <mc:Fallback>
                <p:oleObj name="Document" r:id="rId3" imgW="5400752" imgH="779143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784" y="132522"/>
                        <a:ext cx="654657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6A4C35-19E8-F467-DCCD-45B8F3FC0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56" y="4876800"/>
            <a:ext cx="5247859" cy="18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35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818521-65D7-EFB7-FCB6-26E936C9E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B93817-7ED8-B056-9511-3849AC05A140}"/>
              </a:ext>
            </a:extLst>
          </p:cNvPr>
          <p:cNvSpPr txBox="1"/>
          <p:nvPr/>
        </p:nvSpPr>
        <p:spPr>
          <a:xfrm>
            <a:off x="3790123" y="2982603"/>
            <a:ext cx="549965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sz="2800" b="1" dirty="0"/>
          </a:p>
          <a:p>
            <a:endParaRPr lang="ru-RU" sz="2800" b="1" dirty="0"/>
          </a:p>
          <a:p>
            <a:r>
              <a:rPr lang="ru-RU" sz="2800" b="1" dirty="0"/>
              <a:t>Задачи педагогов в проектной деятельности</a:t>
            </a: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F9F04D79-1B3F-F9F0-70D0-7E5405B3C3AC}"/>
              </a:ext>
            </a:extLst>
          </p:cNvPr>
          <p:cNvSpPr/>
          <p:nvPr/>
        </p:nvSpPr>
        <p:spPr>
          <a:xfrm>
            <a:off x="8825948" y="245659"/>
            <a:ext cx="2358886" cy="4824509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-оценивать опыт совместно со всеми участниками. Для этого анализировать, насколько активно дети принимали участие и в чем они сами видят для себя успех. Наблюдать за тем, чтобы анализ и контроль в первую очередь способствовали самостоятельной деятельности детей и поискам ответов на вопросы о том, какие цели были достигнуты и правильно ли была выбрана тема. Вести документацию по всему ходу проекта и привлекать к этому детей, чтобы процесс стал узнаваемым и понятным для детей и родителей</a:t>
            </a:r>
            <a:r>
              <a:rPr lang="ru-RU" dirty="0"/>
              <a:t>.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CC64B93E-852E-3D1E-4E64-C295E19EEC0C}"/>
              </a:ext>
            </a:extLst>
          </p:cNvPr>
          <p:cNvSpPr/>
          <p:nvPr/>
        </p:nvSpPr>
        <p:spPr>
          <a:xfrm>
            <a:off x="463830" y="245660"/>
            <a:ext cx="2438396" cy="4824510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-изучить жизненные ситуации детей. Для этого с помощью систематических и целенаправленных наблюдений выявлять интересы и потребности детей, вопросы и проблемы, актуальные для них жизненные темы. Наблюдать за общественным и культурным развитием и определять то, что имеет значение для врастания детей в общество и для расширения их понимания мира. Принимать участие в решении того, какая тема должна прорабатываться в рамках проекта с учетом необходимости расширения знаний детей и развития их самоопределяемых, социально ответственных и компетентных действий. </a:t>
            </a: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714B80D4-D008-08C8-9F50-FB32B29CB521}"/>
              </a:ext>
            </a:extLst>
          </p:cNvPr>
          <p:cNvSpPr/>
          <p:nvPr/>
        </p:nvSpPr>
        <p:spPr>
          <a:xfrm>
            <a:off x="5890593" y="245661"/>
            <a:ext cx="2358886" cy="4824509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-обдумывать и планировать осуществление проекта совместно с детьми. Для этого проводить сбор материала по теме, то есть фиксировать все идеи, аспекты, взаимосвязи, вопросы и ассоциации, которые возникают по этому поводу у них или у других лиц, — без ограничения. Анализировать с детьми, родителями, коллегами то, как им представляется ситуация с их точки зрения и какой опыт они могли бы привнести. Планировать и поддерживать разнообразную деятельность и занятия для отдельных детей, для малых и больших групп вплоть до всего Детского сада. Быть доступными детям в качестве собеседников и поддерживать детей в реализации их намерений</a:t>
            </a:r>
            <a:r>
              <a:rPr lang="ru-RU" dirty="0"/>
              <a:t>. 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DAC817A8-943F-6125-A270-E6FDBD776C92}"/>
              </a:ext>
            </a:extLst>
          </p:cNvPr>
          <p:cNvSpPr/>
          <p:nvPr/>
        </p:nvSpPr>
        <p:spPr>
          <a:xfrm>
            <a:off x="3233533" y="245660"/>
            <a:ext cx="2358886" cy="4824510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-определять и достигать конкретных целей педагогических действий. Для этого переносить цели Программы, в том числе по освоению содержания Программы, в рамки темы проекта и соотносить их со знаниями, умениями и навыками, которыми дети уже располагают и которые им требуются для того, чтобы самостоятельно и компетентно конструировать ситуацию. Дифференцировать цели в соответствии с ближайшими задачами развития у более младших и более старших детей или у детей с особыми потребностями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2642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2038BF-AA61-126E-C162-5D5245FC7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30DC6D-6648-8E3F-2AAD-16F6EFC4FE2E}"/>
              </a:ext>
            </a:extLst>
          </p:cNvPr>
          <p:cNvSpPr txBox="1"/>
          <p:nvPr/>
        </p:nvSpPr>
        <p:spPr>
          <a:xfrm>
            <a:off x="2186609" y="2428605"/>
            <a:ext cx="8057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Организация деятельности по развитию проектной деятельности в ДОУ способствует сплочению педагогического коллектива, коллектива детей и их родителей , которые становятся активными участниками образовательного процесса.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2D319B-70EB-D4A3-2653-F27D79052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3628934"/>
            <a:ext cx="6904383" cy="322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30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/>
            <a:extLst>
              <a:ext uri="{FF2B5EF4-FFF2-40B4-BE49-F238E27FC236}">
                <a16:creationId xmlns:a16="http://schemas.microsoft.com/office/drawing/2014/main" id="{4FBE965F-E907-2053-59C5-9E7DDD382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E5FE3A-B9E5-EC01-94FB-5251173B6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58" y="3429000"/>
            <a:ext cx="3282846" cy="30917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3E2B03-39AF-EE0A-73FC-B7F206206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757" y="3429000"/>
            <a:ext cx="3642610" cy="3091721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2C5D5241-2F29-3D79-70DF-5974D59926E3}"/>
              </a:ext>
            </a:extLst>
          </p:cNvPr>
          <p:cNvSpPr/>
          <p:nvPr/>
        </p:nvSpPr>
        <p:spPr>
          <a:xfrm>
            <a:off x="4132288" y="2617417"/>
            <a:ext cx="3747542" cy="14690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https://vk.com/</a:t>
            </a:r>
            <a:r>
              <a:rPr lang="en-US" dirty="0">
                <a:hlinkClick r:id="rId2"/>
              </a:rPr>
              <a:t>wall-212001917_2292</a:t>
            </a:r>
            <a:endParaRPr lang="en-US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DD668C8-0EF6-D78B-24DC-DAB2A39B5313}"/>
              </a:ext>
            </a:extLst>
          </p:cNvPr>
          <p:cNvSpPr/>
          <p:nvPr/>
        </p:nvSpPr>
        <p:spPr>
          <a:xfrm>
            <a:off x="4132288" y="359764"/>
            <a:ext cx="3747542" cy="16639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Проектная деятельность.</a:t>
            </a:r>
          </a:p>
          <a:p>
            <a:pPr algn="ctr"/>
            <a:r>
              <a:rPr lang="ru-RU" dirty="0"/>
              <a:t>«Педагог-родитель-ребенок»</a:t>
            </a:r>
          </a:p>
        </p:txBody>
      </p:sp>
    </p:spTree>
    <p:extLst>
      <p:ext uri="{BB962C8B-B14F-4D97-AF65-F5344CB8AC3E}">
        <p14:creationId xmlns:p14="http://schemas.microsoft.com/office/powerpoint/2010/main" val="2544217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D12121-F4C8-3088-7CF5-C5FF71FA8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096" y="0"/>
            <a:ext cx="12192000" cy="6858000"/>
          </a:xfrm>
          <a:prstGeom prst="rect">
            <a:avLst/>
          </a:prstGeom>
        </p:spPr>
      </p:pic>
      <p:sp>
        <p:nvSpPr>
          <p:cNvPr id="6" name="Овал 5">
            <a:hlinkClick r:id="rId3"/>
            <a:extLst>
              <a:ext uri="{FF2B5EF4-FFF2-40B4-BE49-F238E27FC236}">
                <a16:creationId xmlns:a16="http://schemas.microsoft.com/office/drawing/2014/main" id="{6549AEAB-457B-D861-AF0E-010232597F10}"/>
              </a:ext>
            </a:extLst>
          </p:cNvPr>
          <p:cNvSpPr/>
          <p:nvPr/>
        </p:nvSpPr>
        <p:spPr>
          <a:xfrm>
            <a:off x="-126656" y="225287"/>
            <a:ext cx="3273287" cy="2226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https://vk.com/</a:t>
            </a:r>
            <a:r>
              <a:rPr lang="en-US" dirty="0">
                <a:hlinkClick r:id="rId3"/>
              </a:rPr>
              <a:t>wall-212001917_1850</a:t>
            </a: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3108920-8EFC-C93E-DC9B-76151F30545A}"/>
              </a:ext>
            </a:extLst>
          </p:cNvPr>
          <p:cNvSpPr/>
          <p:nvPr/>
        </p:nvSpPr>
        <p:spPr>
          <a:xfrm>
            <a:off x="8048197" y="278295"/>
            <a:ext cx="3405809" cy="212034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https://vk.com/</a:t>
            </a:r>
            <a:r>
              <a:rPr lang="en-US" dirty="0">
                <a:hlinkClick r:id="rId4"/>
              </a:rPr>
              <a:t>wall-212001917_1855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A8B1C5-0299-28A7-FB7D-D3EDE1854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7256" y="2676940"/>
            <a:ext cx="2631842" cy="23590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0DE10F-7AA1-9C63-D22F-37B9DAE17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625" y="2676939"/>
            <a:ext cx="2516348" cy="23590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886680-12C6-42D6-6EBF-2D87CBC8C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9012" y="2676938"/>
            <a:ext cx="2798212" cy="235908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190C06-8C93-7BC6-6318-E422A8467D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462" y="2676938"/>
            <a:ext cx="2623280" cy="2359085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CEACA495-3928-862C-4A77-07FEFA070BFA}"/>
              </a:ext>
            </a:extLst>
          </p:cNvPr>
          <p:cNvSpPr/>
          <p:nvPr/>
        </p:nvSpPr>
        <p:spPr>
          <a:xfrm>
            <a:off x="3971958" y="278295"/>
            <a:ext cx="3405809" cy="19852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«Генеалогическое древо»</a:t>
            </a:r>
          </a:p>
        </p:txBody>
      </p:sp>
    </p:spTree>
    <p:extLst>
      <p:ext uri="{BB962C8B-B14F-4D97-AF65-F5344CB8AC3E}">
        <p14:creationId xmlns:p14="http://schemas.microsoft.com/office/powerpoint/2010/main" val="773081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ABACBE-A900-BB80-83A4-10C6FF1AC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BBD5612B-FD8E-5646-A4C7-C9F01734AE07}"/>
              </a:ext>
            </a:extLst>
          </p:cNvPr>
          <p:cNvSpPr/>
          <p:nvPr/>
        </p:nvSpPr>
        <p:spPr>
          <a:xfrm>
            <a:off x="706410" y="2803162"/>
            <a:ext cx="4781863" cy="29680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https://vk.com/</a:t>
            </a:r>
            <a:r>
              <a:rPr lang="en-US" dirty="0">
                <a:hlinkClick r:id="rId3"/>
              </a:rPr>
              <a:t>wall-212001917_828</a:t>
            </a: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24448E63-70BF-0853-0718-6769EF137C61}"/>
              </a:ext>
            </a:extLst>
          </p:cNvPr>
          <p:cNvSpPr/>
          <p:nvPr/>
        </p:nvSpPr>
        <p:spPr>
          <a:xfrm>
            <a:off x="7030386" y="2803162"/>
            <a:ext cx="4781863" cy="28631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https://vk</a:t>
            </a:r>
            <a:r>
              <a:rPr lang="en-US" dirty="0">
                <a:hlinkClick r:id="rId4"/>
              </a:rPr>
              <a:t>.</a:t>
            </a:r>
            <a:r>
              <a:rPr lang="en-US" dirty="0"/>
              <a:t>com/</a:t>
            </a:r>
            <a:r>
              <a:rPr lang="en-US" dirty="0">
                <a:hlinkClick r:id="rId4"/>
              </a:rPr>
              <a:t>wall-212001917_829</a:t>
            </a:r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35A50A23-315F-93CC-4865-E07C4A56F3F9}"/>
              </a:ext>
            </a:extLst>
          </p:cNvPr>
          <p:cNvSpPr/>
          <p:nvPr/>
        </p:nvSpPr>
        <p:spPr>
          <a:xfrm>
            <a:off x="4527030" y="349558"/>
            <a:ext cx="3657600" cy="21837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Проект «Традиции семьи»</a:t>
            </a:r>
          </a:p>
        </p:txBody>
      </p:sp>
    </p:spTree>
    <p:extLst>
      <p:ext uri="{BB962C8B-B14F-4D97-AF65-F5344CB8AC3E}">
        <p14:creationId xmlns:p14="http://schemas.microsoft.com/office/powerpoint/2010/main" val="2081148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DE34E3-6835-8583-5181-10591E7B4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A7EB40-2BF2-4888-97B1-C5C222F75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8" y="649355"/>
            <a:ext cx="4837042" cy="4810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59D14-A547-6FC8-D76D-E43961F0B7EF}"/>
              </a:ext>
            </a:extLst>
          </p:cNvPr>
          <p:cNvSpPr txBox="1"/>
          <p:nvPr/>
        </p:nvSpPr>
        <p:spPr>
          <a:xfrm>
            <a:off x="5824728" y="2235030"/>
            <a:ext cx="58521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Метод проектов был разработан в начале ХХ столетия американским философом, психологом и педагогом Джоном Дьюи (1859-1952) .</a:t>
            </a:r>
          </a:p>
          <a:p>
            <a:r>
              <a:rPr lang="ru-RU" dirty="0"/>
              <a:t>По мнению Д. Дьюи, обучение должно строиться "на активной основе через целесообразную деятельность детей в соответствии с их личными интересами и личными целями".</a:t>
            </a:r>
          </a:p>
        </p:txBody>
      </p:sp>
    </p:spTree>
    <p:extLst>
      <p:ext uri="{BB962C8B-B14F-4D97-AF65-F5344CB8AC3E}">
        <p14:creationId xmlns:p14="http://schemas.microsoft.com/office/powerpoint/2010/main" val="63131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1665DF-F0FA-0748-3365-E907182EC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5A80F7-C49A-1A36-643C-67E66C400F18}"/>
              </a:ext>
            </a:extLst>
          </p:cNvPr>
          <p:cNvSpPr txBox="1"/>
          <p:nvPr/>
        </p:nvSpPr>
        <p:spPr>
          <a:xfrm>
            <a:off x="2386584" y="1265533"/>
            <a:ext cx="74340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                                             </a:t>
            </a:r>
            <a:r>
              <a:rPr lang="ru-RU" b="1" dirty="0"/>
              <a:t>Актуальность</a:t>
            </a:r>
          </a:p>
          <a:p>
            <a:endParaRPr lang="ru-RU" dirty="0"/>
          </a:p>
          <a:p>
            <a:r>
              <a:rPr lang="ru-RU" dirty="0"/>
              <a:t>Сегодня государством поставлена задача, подготовить совершенно новое поколение: активное, любознательное. И дошкольные учреждения, как первая ступенька в образовании, уже представляют, каким должен быть выпускник детского сада, какими качествами он должен обладать, это прописано в ФГОС. Современные педагогические исследования показывают, что главная проблема дошкольного образования – потеря живости, притягательности процесса познания. Увеличивается число дошкольников, не желающих идти в школу; снизилась положительная мотивация к занятиям, успеваемость детей падает. Как же поправить ситуацию? </a:t>
            </a:r>
          </a:p>
        </p:txBody>
      </p:sp>
    </p:spTree>
    <p:extLst>
      <p:ext uri="{BB962C8B-B14F-4D97-AF65-F5344CB8AC3E}">
        <p14:creationId xmlns:p14="http://schemas.microsoft.com/office/powerpoint/2010/main" val="3116611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207FEA-86D5-AF46-002F-9FC3FD3F5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53CC64-06E1-585D-8FBA-A497DCDA1232}"/>
              </a:ext>
            </a:extLst>
          </p:cNvPr>
          <p:cNvSpPr txBox="1"/>
          <p:nvPr/>
        </p:nvSpPr>
        <p:spPr>
          <a:xfrm>
            <a:off x="256032" y="573036"/>
            <a:ext cx="666597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Использование инновационных педагогических технологий открывает новые возможности воспитания и обучения дошкольников, и одной из наиболее эффективных в наши дни стал метод проектов. Технология проектирования относится к современным гуманитарным технологиям, которые являются инновационными в работе дошкольных учреждений. Этот метод актуален и очень эффективен, т.к. дает ребенку возможность экспериментировать, синтезировать полученные знания, развивать творческие способности и коммуникативные навыки, тем самым позволяя ему успешно адаптироваться к школе. Метод проектов интересен и полезен не только детям, но самим педагогам, т.к. он дает возможность сконцентрировать материал по определённой теме, повысить уровень собственной компетентности по проблеме, вывести на новый уровень взаимоотношения с родителями, ощутить себя действительно партнером детей в решении исследовательских задач, сделать процесс познания не скучным и чрезмерно назидательным.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CC82D9-5A88-DA0A-F3B3-1A1FD0A10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2157984"/>
            <a:ext cx="4837176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37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70957A-5D53-D97F-3194-00AD1574D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8E5E2F-B952-8169-5556-79830EDA2FF5}"/>
              </a:ext>
            </a:extLst>
          </p:cNvPr>
          <p:cNvSpPr txBox="1"/>
          <p:nvPr/>
        </p:nvSpPr>
        <p:spPr>
          <a:xfrm>
            <a:off x="0" y="766612"/>
            <a:ext cx="12192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- Современные тенденции и стремительные перемены в социуме приводят к осознанию того, что современные дети должны знать и уметь много больше, чем их сверстники 15 – 20 лет назад, поэтому постоянной заботой педагогов является выбор наиболее эффективных средств обучения и воспитания.</a:t>
            </a:r>
          </a:p>
          <a:p>
            <a:endParaRPr lang="ru-RU" dirty="0"/>
          </a:p>
          <a:p>
            <a:r>
              <a:rPr lang="ru-RU" dirty="0"/>
              <a:t>-Перед педагогами стоит задача уже в дошкольном возрасте закладывать позиции самостоятельности, активности, инициативности в поиске ответов на вопросы, систематизировать информацию, использовать полученные знания, умения и навыки в играх и практической деятельности. Такую возможность дает метод проектов  (проектное обучение), позволяющий расширить образовательное пространство, придать ему новые формы, дать возможность развития творческого, познавательного мышления ребенка.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8A9D56-3C68-8A03-877A-A1977EB9A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6066"/>
            <a:ext cx="12192000" cy="335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24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D4EA0B-4A87-F328-9BD0-1D9AC1014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626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C51863-D36C-4A1B-566F-A32730EECBA1}"/>
              </a:ext>
            </a:extLst>
          </p:cNvPr>
          <p:cNvSpPr txBox="1"/>
          <p:nvPr/>
        </p:nvSpPr>
        <p:spPr>
          <a:xfrm>
            <a:off x="2902226" y="1115567"/>
            <a:ext cx="662608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-</a:t>
            </a:r>
            <a:r>
              <a:rPr lang="ru-RU" b="1" dirty="0"/>
              <a:t>Проект в детских садах </a:t>
            </a:r>
            <a:r>
              <a:rPr lang="ru-RU" dirty="0"/>
              <a:t>— это спланированная по времени и содержанию образовательная деятельность сообщества детей и взрослых в образовательных целях, в центре которой находится работа над межпредметной, из жизненной реальности, интересной для детей темой, включенной в образовательный контекст. Тема проекта исследуется и изучается совместно, в сотрудничестве; при этом выявляются возникающие вопросы и проблемы, творческое решение, их обсуждают сообща, и этот процесс занимает значительный промежуток времени</a:t>
            </a:r>
          </a:p>
          <a:p>
            <a:endParaRPr lang="ru-RU" dirty="0"/>
          </a:p>
          <a:p>
            <a:r>
              <a:rPr lang="ru-RU" dirty="0"/>
              <a:t>-</a:t>
            </a:r>
            <a:r>
              <a:rPr lang="ru-RU" b="1" dirty="0"/>
              <a:t>Проектная деятельность </a:t>
            </a:r>
            <a:r>
              <a:rPr lang="ru-RU" dirty="0"/>
              <a:t>— это не метод, а дидактический подход, который предполагает участие детей и наблюдение за ними на всех этапах, привлечение всех заинтересованных детей, родителей и общественности, использование педагогической инклюзии, визуализацию и объяснение образовательного процесса во время проекта с помощью документации. Этот подход характеризуется разнообразием методов, дополнительных признаков и принципов. Проектная деятельность, будучи ориентированной на предметную специфику, объединяет все возможные образовательные сферы, развивает и расширяет базовые компетентности детей.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BBCEA9-A31B-75E4-4DED-1BC712838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6" y="344557"/>
            <a:ext cx="2796209" cy="30844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CE31FE-DB64-FC7F-B170-B19C61533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313" y="4015409"/>
            <a:ext cx="2557671" cy="32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6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DFE522-E57B-98F0-6CDC-D9DBCF1DA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C2E76A-977B-A2CC-CB74-3D359E8E46BD}"/>
              </a:ext>
            </a:extLst>
          </p:cNvPr>
          <p:cNvSpPr txBox="1"/>
          <p:nvPr/>
        </p:nvSpPr>
        <p:spPr>
          <a:xfrm>
            <a:off x="1457739" y="1596363"/>
            <a:ext cx="96608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-</a:t>
            </a:r>
            <a:r>
              <a:rPr lang="ru-RU" sz="4000" dirty="0"/>
              <a:t>Проект проходит в несколько этапов: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8ACE784F-BBF0-7D96-30F8-8A2EC5E738E4}"/>
              </a:ext>
            </a:extLst>
          </p:cNvPr>
          <p:cNvSpPr/>
          <p:nvPr/>
        </p:nvSpPr>
        <p:spPr>
          <a:xfrm>
            <a:off x="1573232" y="31808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9FBD178A-983F-3BE9-EA79-35863BA5084C}"/>
              </a:ext>
            </a:extLst>
          </p:cNvPr>
          <p:cNvSpPr/>
          <p:nvPr/>
        </p:nvSpPr>
        <p:spPr>
          <a:xfrm>
            <a:off x="4679442" y="31808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F890B344-5A20-D88A-FB63-C79F8D7711CF}"/>
              </a:ext>
            </a:extLst>
          </p:cNvPr>
          <p:cNvSpPr/>
          <p:nvPr/>
        </p:nvSpPr>
        <p:spPr>
          <a:xfrm>
            <a:off x="7612446" y="31808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6F039622-C6BE-3D3A-4F57-09D1BD8F0CB9}"/>
              </a:ext>
            </a:extLst>
          </p:cNvPr>
          <p:cNvSpPr/>
          <p:nvPr/>
        </p:nvSpPr>
        <p:spPr>
          <a:xfrm>
            <a:off x="10236378" y="31808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01239FD-D3EB-3561-7CF2-E25B6029B946}"/>
              </a:ext>
            </a:extLst>
          </p:cNvPr>
          <p:cNvSpPr/>
          <p:nvPr/>
        </p:nvSpPr>
        <p:spPr>
          <a:xfrm>
            <a:off x="530088" y="5035826"/>
            <a:ext cx="2570921" cy="182217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поиск и выбор темы проекта и осознание ее (начальный этап и ознакомление)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DE012A6-837E-18AF-98ED-80226F66A647}"/>
              </a:ext>
            </a:extLst>
          </p:cNvPr>
          <p:cNvSpPr/>
          <p:nvPr/>
        </p:nvSpPr>
        <p:spPr>
          <a:xfrm>
            <a:off x="3896139" y="5035825"/>
            <a:ext cx="2372139" cy="18221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планирование и реализация проекта, рефлексия образовательных процессов</a:t>
            </a:r>
          </a:p>
          <a:p>
            <a:pPr algn="ctr"/>
            <a:r>
              <a:rPr lang="ru-RU" dirty="0"/>
              <a:t>(этап подготовки и реализации)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FCA3AF1-287D-5914-2293-425FF2CD4C06}"/>
              </a:ext>
            </a:extLst>
          </p:cNvPr>
          <p:cNvSpPr/>
          <p:nvPr/>
        </p:nvSpPr>
        <p:spPr>
          <a:xfrm>
            <a:off x="6997148" y="5035824"/>
            <a:ext cx="2199860" cy="18221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завершение проекта и рефлексия (этап предъявления и оценки)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3987F28-94F2-7AD3-756C-5142F596EBA1}"/>
              </a:ext>
            </a:extLst>
          </p:cNvPr>
          <p:cNvSpPr/>
          <p:nvPr/>
        </p:nvSpPr>
        <p:spPr>
          <a:xfrm>
            <a:off x="9727097" y="5035823"/>
            <a:ext cx="1934816" cy="18221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продолжение проекта (при необходимости).</a:t>
            </a:r>
          </a:p>
        </p:txBody>
      </p:sp>
    </p:spTree>
    <p:extLst>
      <p:ext uri="{BB962C8B-B14F-4D97-AF65-F5344CB8AC3E}">
        <p14:creationId xmlns:p14="http://schemas.microsoft.com/office/powerpoint/2010/main" val="358883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8A4BE9-D4E6-03F8-7086-E2D53F1F7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" y="0"/>
            <a:ext cx="12192000" cy="7043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224D4-853A-FECB-5A62-0EC1756174B1}"/>
              </a:ext>
            </a:extLst>
          </p:cNvPr>
          <p:cNvSpPr txBox="1"/>
          <p:nvPr/>
        </p:nvSpPr>
        <p:spPr>
          <a:xfrm>
            <a:off x="3776870" y="2982602"/>
            <a:ext cx="4253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Классификация проектов по признаку </a:t>
            </a:r>
          </a:p>
        </p:txBody>
      </p:sp>
      <p:sp>
        <p:nvSpPr>
          <p:cNvPr id="6" name="Выноска: стрелка вниз 5">
            <a:extLst>
              <a:ext uri="{FF2B5EF4-FFF2-40B4-BE49-F238E27FC236}">
                <a16:creationId xmlns:a16="http://schemas.microsoft.com/office/drawing/2014/main" id="{12714545-5B7B-9F5A-CA80-BA8F8493EE73}"/>
              </a:ext>
            </a:extLst>
          </p:cNvPr>
          <p:cNvSpPr/>
          <p:nvPr/>
        </p:nvSpPr>
        <p:spPr>
          <a:xfrm>
            <a:off x="1179444" y="3506066"/>
            <a:ext cx="3220278" cy="1662282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 составу участников</a:t>
            </a:r>
            <a:endParaRPr lang="ru-RU" dirty="0"/>
          </a:p>
        </p:txBody>
      </p:sp>
      <p:sp>
        <p:nvSpPr>
          <p:cNvPr id="7" name="Выноска: стрелка вниз 6">
            <a:extLst>
              <a:ext uri="{FF2B5EF4-FFF2-40B4-BE49-F238E27FC236}">
                <a16:creationId xmlns:a16="http://schemas.microsoft.com/office/drawing/2014/main" id="{4FA4A915-98E3-19B2-FC17-F128F03F8A32}"/>
              </a:ext>
            </a:extLst>
          </p:cNvPr>
          <p:cNvSpPr/>
          <p:nvPr/>
        </p:nvSpPr>
        <p:spPr>
          <a:xfrm>
            <a:off x="7010399" y="3506065"/>
            <a:ext cx="3313043" cy="1662281"/>
          </a:xfrm>
          <a:prstGeom prst="down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По тематике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4DD70FCB-9B09-3A6D-4E24-424DE7734BAD}"/>
              </a:ext>
            </a:extLst>
          </p:cNvPr>
          <p:cNvSpPr/>
          <p:nvPr/>
        </p:nvSpPr>
        <p:spPr>
          <a:xfrm>
            <a:off x="152402" y="4723683"/>
            <a:ext cx="1643267" cy="11975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Индиви</a:t>
            </a:r>
            <a:r>
              <a:rPr lang="ru-RU" dirty="0"/>
              <a:t>-</a:t>
            </a:r>
          </a:p>
          <a:p>
            <a:pPr algn="ctr"/>
            <a:r>
              <a:rPr lang="ru-RU" dirty="0"/>
              <a:t>дуальные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A00EF1B-A4E3-B645-84F8-A2064541D859}"/>
              </a:ext>
            </a:extLst>
          </p:cNvPr>
          <p:cNvSpPr/>
          <p:nvPr/>
        </p:nvSpPr>
        <p:spPr>
          <a:xfrm>
            <a:off x="1424605" y="5761890"/>
            <a:ext cx="1351723" cy="11975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Группо</a:t>
            </a:r>
            <a:r>
              <a:rPr lang="ru-RU" dirty="0"/>
              <a:t>-</a:t>
            </a:r>
          </a:p>
          <a:p>
            <a:pPr algn="ctr"/>
            <a:r>
              <a:rPr lang="ru-RU" dirty="0"/>
              <a:t>вые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B378702-09EA-6E41-C5F1-7E0F0455DC34}"/>
              </a:ext>
            </a:extLst>
          </p:cNvPr>
          <p:cNvSpPr/>
          <p:nvPr/>
        </p:nvSpPr>
        <p:spPr>
          <a:xfrm>
            <a:off x="2908855" y="4996926"/>
            <a:ext cx="1709529" cy="11975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Фронталь</a:t>
            </a:r>
            <a:r>
              <a:rPr lang="ru-RU" dirty="0"/>
              <a:t>-</a:t>
            </a:r>
          </a:p>
          <a:p>
            <a:pPr algn="ctr"/>
            <a:r>
              <a:rPr lang="ru-RU" dirty="0" err="1"/>
              <a:t>ные</a:t>
            </a:r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39864BE-402F-EA54-F27A-8678A64C1A77}"/>
              </a:ext>
            </a:extLst>
          </p:cNvPr>
          <p:cNvSpPr/>
          <p:nvPr/>
        </p:nvSpPr>
        <p:spPr>
          <a:xfrm>
            <a:off x="5923723" y="4686370"/>
            <a:ext cx="1272212" cy="8199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Творческие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29A8511-6C76-8BCE-F68E-E944B46861E2}"/>
              </a:ext>
            </a:extLst>
          </p:cNvPr>
          <p:cNvSpPr/>
          <p:nvPr/>
        </p:nvSpPr>
        <p:spPr>
          <a:xfrm>
            <a:off x="6632714" y="5386287"/>
            <a:ext cx="2186609" cy="15496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Информа</a:t>
            </a:r>
            <a:r>
              <a:rPr lang="ru-RU" dirty="0"/>
              <a:t>-</a:t>
            </a:r>
          </a:p>
          <a:p>
            <a:pPr algn="ctr"/>
            <a:r>
              <a:rPr lang="ru-RU" dirty="0" err="1"/>
              <a:t>ционно</a:t>
            </a:r>
            <a:r>
              <a:rPr lang="ru-RU" dirty="0"/>
              <a:t>-практико-</a:t>
            </a:r>
          </a:p>
          <a:p>
            <a:pPr algn="ctr"/>
            <a:r>
              <a:rPr lang="ru-RU" dirty="0" err="1"/>
              <a:t>орентированный</a:t>
            </a:r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EDFF82F-48A3-7106-5C09-BA979CAA582A}"/>
              </a:ext>
            </a:extLst>
          </p:cNvPr>
          <p:cNvSpPr/>
          <p:nvPr/>
        </p:nvSpPr>
        <p:spPr>
          <a:xfrm>
            <a:off x="8819323" y="4723684"/>
            <a:ext cx="2431773" cy="119759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Исследователь-</a:t>
            </a:r>
          </a:p>
          <a:p>
            <a:pPr algn="ctr"/>
            <a:r>
              <a:rPr lang="ru-RU" dirty="0" err="1"/>
              <a:t>ско-творчес</a:t>
            </a:r>
            <a:r>
              <a:rPr lang="ru-RU" dirty="0"/>
              <a:t>-</a:t>
            </a:r>
          </a:p>
          <a:p>
            <a:pPr algn="ctr"/>
            <a:r>
              <a:rPr lang="ru-RU" dirty="0"/>
              <a:t>кий</a:t>
            </a:r>
          </a:p>
        </p:txBody>
      </p:sp>
      <p:sp>
        <p:nvSpPr>
          <p:cNvPr id="16" name="Выноска: стрелка вверх 15">
            <a:extLst>
              <a:ext uri="{FF2B5EF4-FFF2-40B4-BE49-F238E27FC236}">
                <a16:creationId xmlns:a16="http://schemas.microsoft.com/office/drawing/2014/main" id="{78468BC2-BAA3-0533-B7D1-3E0659A40187}"/>
              </a:ext>
            </a:extLst>
          </p:cNvPr>
          <p:cNvSpPr/>
          <p:nvPr/>
        </p:nvSpPr>
        <p:spPr>
          <a:xfrm>
            <a:off x="4518991" y="1703768"/>
            <a:ext cx="2491408" cy="1278833"/>
          </a:xfrm>
          <a:prstGeom prst="upArrowCallout">
            <a:avLst>
              <a:gd name="adj1" fmla="val 25000"/>
              <a:gd name="adj2" fmla="val 69662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Продолжительность проекта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AB34482-C95B-4358-869E-C82A20D7777B}"/>
              </a:ext>
            </a:extLst>
          </p:cNvPr>
          <p:cNvSpPr/>
          <p:nvPr/>
        </p:nvSpPr>
        <p:spPr>
          <a:xfrm>
            <a:off x="1351722" y="258415"/>
            <a:ext cx="2107096" cy="127883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Кратко-</a:t>
            </a:r>
          </a:p>
          <a:p>
            <a:pPr algn="ctr"/>
            <a:r>
              <a:rPr lang="ru-RU" dirty="0"/>
              <a:t>срочный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E7DA653-6A6C-CE1F-0D44-F1160E492C27}"/>
              </a:ext>
            </a:extLst>
          </p:cNvPr>
          <p:cNvSpPr/>
          <p:nvPr/>
        </p:nvSpPr>
        <p:spPr>
          <a:xfrm>
            <a:off x="4399722" y="258411"/>
            <a:ext cx="2491408" cy="12788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Средней</a:t>
            </a:r>
          </a:p>
          <a:p>
            <a:pPr algn="ctr"/>
            <a:r>
              <a:rPr lang="ru-RU" dirty="0"/>
              <a:t>продолжи-</a:t>
            </a:r>
          </a:p>
          <a:p>
            <a:pPr algn="ctr"/>
            <a:r>
              <a:rPr lang="ru-RU" dirty="0"/>
              <a:t>тельности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E1947D1-9B90-1B7B-CDA9-9346A562E15C}"/>
              </a:ext>
            </a:extLst>
          </p:cNvPr>
          <p:cNvSpPr/>
          <p:nvPr/>
        </p:nvSpPr>
        <p:spPr>
          <a:xfrm>
            <a:off x="7832034" y="258410"/>
            <a:ext cx="2080592" cy="12788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Долго-</a:t>
            </a:r>
          </a:p>
          <a:p>
            <a:pPr algn="ctr"/>
            <a:r>
              <a:rPr lang="ru-RU" dirty="0"/>
              <a:t>срочный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3590D79-1724-1F1A-24C6-776B1EB6255B}"/>
              </a:ext>
            </a:extLst>
          </p:cNvPr>
          <p:cNvSpPr/>
          <p:nvPr/>
        </p:nvSpPr>
        <p:spPr>
          <a:xfrm>
            <a:off x="9978887" y="5921273"/>
            <a:ext cx="2186609" cy="10146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Ролево</a:t>
            </a:r>
            <a:r>
              <a:rPr lang="ru-RU" dirty="0"/>
              <a:t>-</a:t>
            </a:r>
          </a:p>
          <a:p>
            <a:pPr algn="ctr"/>
            <a:r>
              <a:rPr lang="ru-RU" dirty="0"/>
              <a:t>игровой</a:t>
            </a:r>
          </a:p>
        </p:txBody>
      </p:sp>
    </p:spTree>
    <p:extLst>
      <p:ext uri="{BB962C8B-B14F-4D97-AF65-F5344CB8AC3E}">
        <p14:creationId xmlns:p14="http://schemas.microsoft.com/office/powerpoint/2010/main" val="181395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ADE780-D9D0-E9C6-5F0A-B0A7CAB02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E5CC5A-C2F0-0805-D193-F785A9FA5034}"/>
              </a:ext>
            </a:extLst>
          </p:cNvPr>
          <p:cNvSpPr txBox="1"/>
          <p:nvPr/>
        </p:nvSpPr>
        <p:spPr>
          <a:xfrm>
            <a:off x="967411" y="2982603"/>
            <a:ext cx="36310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Способы реализации результатов: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9B4EF12-68B4-97CE-76D0-63BA2F60A1A3}"/>
              </a:ext>
            </a:extLst>
          </p:cNvPr>
          <p:cNvSpPr/>
          <p:nvPr/>
        </p:nvSpPr>
        <p:spPr>
          <a:xfrm>
            <a:off x="6520070" y="0"/>
            <a:ext cx="5327373" cy="6858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Исследовательско</a:t>
            </a:r>
            <a:r>
              <a:rPr lang="ru-RU" b="1" dirty="0"/>
              <a:t>– творческий</a:t>
            </a:r>
            <a:r>
              <a:rPr lang="ru-RU" dirty="0"/>
              <a:t>.</a:t>
            </a:r>
          </a:p>
          <a:p>
            <a:pPr algn="ctr"/>
            <a:r>
              <a:rPr lang="ru-RU" dirty="0"/>
              <a:t> Дети экспериментируют, а результаты оформляют в виде газет, драматизаций, детского дизайна.</a:t>
            </a:r>
          </a:p>
          <a:p>
            <a:pPr algn="ctr"/>
            <a:r>
              <a:rPr lang="ru-RU" b="1" dirty="0" err="1"/>
              <a:t>Ролево</a:t>
            </a:r>
            <a:r>
              <a:rPr lang="ru-RU" b="1" dirty="0"/>
              <a:t>– игровые. </a:t>
            </a:r>
          </a:p>
          <a:p>
            <a:pPr algn="ctr"/>
            <a:r>
              <a:rPr lang="ru-RU" dirty="0"/>
              <a:t>С элементами творческих игр, когда дети входят в образ персонажей сказки и решают по-своему поставленные проблемы.</a:t>
            </a:r>
          </a:p>
          <a:p>
            <a:pPr algn="ctr"/>
            <a:r>
              <a:rPr lang="ru-RU" b="1" dirty="0"/>
              <a:t>Информационно-практико-ориентированные. </a:t>
            </a:r>
          </a:p>
          <a:p>
            <a:pPr algn="ctr"/>
            <a:r>
              <a:rPr lang="ru-RU" dirty="0"/>
              <a:t>Дети собирают информацию и реализуют ее, ориентируясь на социальные интересы. (Оформление группы и ее дизайн, витражи и др.)</a:t>
            </a:r>
          </a:p>
          <a:p>
            <a:pPr algn="ctr"/>
            <a:r>
              <a:rPr lang="ru-RU" b="1" dirty="0"/>
              <a:t>Творческие. </a:t>
            </a:r>
          </a:p>
          <a:p>
            <a:pPr algn="ctr"/>
            <a:r>
              <a:rPr lang="ru-RU" dirty="0"/>
              <a:t>(Оформление результата в виде детского праздника, детских дизайнерских </a:t>
            </a:r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FDD2641F-F026-EEF6-DB24-8B681F10579E}"/>
              </a:ext>
            </a:extLst>
          </p:cNvPr>
          <p:cNvSpPr/>
          <p:nvPr/>
        </p:nvSpPr>
        <p:spPr>
          <a:xfrm flipV="1">
            <a:off x="4731026" y="3299791"/>
            <a:ext cx="1534999" cy="1292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6138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1155</Words>
  <Application>Microsoft Office PowerPoint</Application>
  <PresentationFormat>Широкоэкранный</PresentationFormat>
  <Paragraphs>79</Paragraphs>
  <Slides>17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Документ Microsoft Word 97–2003</vt:lpstr>
      <vt:lpstr>«Организация проектной деятельности в ДОУ»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</cp:revision>
  <dcterms:created xsi:type="dcterms:W3CDTF">2025-05-04T10:02:58Z</dcterms:created>
  <dcterms:modified xsi:type="dcterms:W3CDTF">2025-05-04T14:42:30Z</dcterms:modified>
</cp:coreProperties>
</file>